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45E7A-2AEE-4944-81A2-3F96BD602B77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2DAFD4D-7C52-4CBC-B8AF-9623156A7CCF}">
      <dgm:prSet phldrT="[Text]" custT="1"/>
      <dgm:spPr/>
      <dgm:t>
        <a:bodyPr/>
        <a:lstStyle/>
        <a:p>
          <a:pPr algn="ctr"/>
          <a:r>
            <a:rPr lang="hr-HR" sz="4000" dirty="0" smtClean="0"/>
            <a:t>pedagogija</a:t>
          </a:r>
          <a:endParaRPr lang="hr-HR" sz="4000" dirty="0"/>
        </a:p>
      </dgm:t>
    </dgm:pt>
    <dgm:pt modelId="{4FA13DDA-D701-4A79-8A9C-B743EE2C4982}" type="parTrans" cxnId="{7C527F5C-F5EE-462B-AC41-755997237853}">
      <dgm:prSet/>
      <dgm:spPr/>
      <dgm:t>
        <a:bodyPr/>
        <a:lstStyle/>
        <a:p>
          <a:endParaRPr lang="hr-HR"/>
        </a:p>
      </dgm:t>
    </dgm:pt>
    <dgm:pt modelId="{095DD615-5519-47C6-9D08-4744D0F1A0C1}" type="sibTrans" cxnId="{7C527F5C-F5EE-462B-AC41-755997237853}">
      <dgm:prSet/>
      <dgm:spPr/>
      <dgm:t>
        <a:bodyPr/>
        <a:lstStyle/>
        <a:p>
          <a:endParaRPr lang="hr-HR"/>
        </a:p>
      </dgm:t>
    </dgm:pt>
    <dgm:pt modelId="{173D5EDA-AB63-43AA-8F42-DFDA5D702565}">
      <dgm:prSet phldrT="[Text]" custT="1"/>
      <dgm:spPr/>
      <dgm:t>
        <a:bodyPr/>
        <a:lstStyle/>
        <a:p>
          <a:pPr algn="r"/>
          <a:r>
            <a:rPr lang="hr-HR" altLang="sr-Latn-RS" sz="2100" b="1" dirty="0" smtClean="0">
              <a:latin typeface="+mn-lt"/>
            </a:rPr>
            <a:t>Preddiplomski studijski program pedagogije temelji se na suvremenim znanstvenim i stručnim spoznajama o odgoju i obrazovanju, oslanjajući se na sve relevantne društveno-humanističke sadržaje potrebite za stjecanje stručnih kompetencija pedagoga.</a:t>
          </a:r>
          <a:r>
            <a:rPr lang="hr-HR" altLang="sr-Latn-RS" sz="2100" dirty="0" smtClean="0">
              <a:latin typeface="+mn-lt"/>
            </a:rPr>
            <a:t> </a:t>
          </a:r>
          <a:endParaRPr lang="hr-HR" sz="2100" dirty="0">
            <a:latin typeface="+mn-lt"/>
          </a:endParaRPr>
        </a:p>
      </dgm:t>
    </dgm:pt>
    <dgm:pt modelId="{E49882BF-B562-4EAA-A248-D69AEEBFDA21}" type="parTrans" cxnId="{BB538C4F-4886-46FA-B042-261F8FB7AE4C}">
      <dgm:prSet/>
      <dgm:spPr/>
      <dgm:t>
        <a:bodyPr/>
        <a:lstStyle/>
        <a:p>
          <a:endParaRPr lang="hr-HR"/>
        </a:p>
      </dgm:t>
    </dgm:pt>
    <dgm:pt modelId="{928E4737-686A-40D4-AEF2-03EE1F9402F2}" type="sibTrans" cxnId="{BB538C4F-4886-46FA-B042-261F8FB7AE4C}">
      <dgm:prSet/>
      <dgm:spPr/>
      <dgm:t>
        <a:bodyPr/>
        <a:lstStyle/>
        <a:p>
          <a:endParaRPr lang="hr-HR"/>
        </a:p>
      </dgm:t>
    </dgm:pt>
    <dgm:pt modelId="{E64FE97A-6DD9-4301-95CC-EE28DDD76BBD}">
      <dgm:prSet phldrT="[Text]" custT="1"/>
      <dgm:spPr/>
      <dgm:t>
        <a:bodyPr/>
        <a:lstStyle/>
        <a:p>
          <a:pPr algn="ctr"/>
          <a:r>
            <a:rPr lang="hr-HR" sz="4000" dirty="0" smtClean="0">
              <a:latin typeface="+mn-lt"/>
            </a:rPr>
            <a:t>pedagog</a:t>
          </a:r>
          <a:endParaRPr lang="hr-HR" sz="4000" dirty="0">
            <a:latin typeface="+mn-lt"/>
          </a:endParaRPr>
        </a:p>
      </dgm:t>
    </dgm:pt>
    <dgm:pt modelId="{374E122D-021D-4D7A-AAB1-87ACB04FC0AE}" type="parTrans" cxnId="{3546BEC3-0FF4-47C4-9880-2A1DC6433EB7}">
      <dgm:prSet/>
      <dgm:spPr/>
      <dgm:t>
        <a:bodyPr/>
        <a:lstStyle/>
        <a:p>
          <a:endParaRPr lang="hr-HR"/>
        </a:p>
      </dgm:t>
    </dgm:pt>
    <dgm:pt modelId="{5AF5F4DA-FDA2-4228-8980-E64FE5D8EB41}" type="sibTrans" cxnId="{3546BEC3-0FF4-47C4-9880-2A1DC6433EB7}">
      <dgm:prSet/>
      <dgm:spPr/>
      <dgm:t>
        <a:bodyPr/>
        <a:lstStyle/>
        <a:p>
          <a:endParaRPr lang="hr-HR"/>
        </a:p>
      </dgm:t>
    </dgm:pt>
    <dgm:pt modelId="{DE2C7528-6E40-41D8-A5B8-254F1E8A83E9}">
      <dgm:prSet phldrT="[Text]" custT="1"/>
      <dgm:spPr/>
      <dgm:t>
        <a:bodyPr/>
        <a:lstStyle/>
        <a:p>
          <a:pPr algn="r"/>
          <a:r>
            <a:rPr lang="hr-HR" altLang="sr-Latn-RS" sz="2100" b="1" dirty="0" smtClean="0">
              <a:latin typeface="+mn-lt"/>
            </a:rPr>
            <a:t>Pedagog unapređuje odgojno-obrazovnu djelatnost, potiče odgojno-obrazovne inicijative, istražuje i poboljšava kvalitetu odgojno-obrazovnog, nastavnog i školskog rada, zajedno sa sudionicima programa vrednuje i predlaže mjere podizanja kvalitete složenog odgojno-obrazovnog procesa. </a:t>
          </a:r>
          <a:endParaRPr lang="hr-HR" sz="2100" dirty="0">
            <a:latin typeface="+mn-lt"/>
          </a:endParaRPr>
        </a:p>
      </dgm:t>
    </dgm:pt>
    <dgm:pt modelId="{1CEB50B4-8887-409D-B3C9-E1C0E4A92BBB}" type="parTrans" cxnId="{7F55576B-CA45-4F52-8DA7-BFEF41CC8E9A}">
      <dgm:prSet/>
      <dgm:spPr/>
      <dgm:t>
        <a:bodyPr/>
        <a:lstStyle/>
        <a:p>
          <a:endParaRPr lang="hr-HR"/>
        </a:p>
      </dgm:t>
    </dgm:pt>
    <dgm:pt modelId="{3BD2647C-8885-4527-BFCE-01C3E6C4C496}" type="sibTrans" cxnId="{7F55576B-CA45-4F52-8DA7-BFEF41CC8E9A}">
      <dgm:prSet/>
      <dgm:spPr/>
      <dgm:t>
        <a:bodyPr/>
        <a:lstStyle/>
        <a:p>
          <a:endParaRPr lang="hr-HR"/>
        </a:p>
      </dgm:t>
    </dgm:pt>
    <dgm:pt modelId="{A8BF949E-D465-4212-ABD9-63CBBEA94282}" type="pres">
      <dgm:prSet presAssocID="{90145E7A-2AEE-4944-81A2-3F96BD602B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5DF7E69-61B8-406A-B5A0-AD68EC3E3832}" type="pres">
      <dgm:prSet presAssocID="{D2DAFD4D-7C52-4CBC-B8AF-9623156A7CCF}" presName="compositeNode" presStyleCnt="0">
        <dgm:presLayoutVars>
          <dgm:bulletEnabled val="1"/>
        </dgm:presLayoutVars>
      </dgm:prSet>
      <dgm:spPr/>
    </dgm:pt>
    <dgm:pt modelId="{122A60B8-F973-4AC5-B372-C675601CC18C}" type="pres">
      <dgm:prSet presAssocID="{D2DAFD4D-7C52-4CBC-B8AF-9623156A7CCF}" presName="bgRect" presStyleLbl="node1" presStyleIdx="0" presStyleCnt="2"/>
      <dgm:spPr/>
      <dgm:t>
        <a:bodyPr/>
        <a:lstStyle/>
        <a:p>
          <a:endParaRPr lang="hr-HR"/>
        </a:p>
      </dgm:t>
    </dgm:pt>
    <dgm:pt modelId="{0D95B512-5DAB-49B9-948F-D34B5D0B4013}" type="pres">
      <dgm:prSet presAssocID="{D2DAFD4D-7C52-4CBC-B8AF-9623156A7CC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C858A5-6334-467A-A838-510CED30BA04}" type="pres">
      <dgm:prSet presAssocID="{D2DAFD4D-7C52-4CBC-B8AF-9623156A7CC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E8559D-0478-42CB-8679-746F41583430}" type="pres">
      <dgm:prSet presAssocID="{095DD615-5519-47C6-9D08-4744D0F1A0C1}" presName="hSp" presStyleCnt="0"/>
      <dgm:spPr/>
    </dgm:pt>
    <dgm:pt modelId="{CBE12BAD-A5C2-4793-9360-ABE9C86EA67D}" type="pres">
      <dgm:prSet presAssocID="{095DD615-5519-47C6-9D08-4744D0F1A0C1}" presName="vProcSp" presStyleCnt="0"/>
      <dgm:spPr/>
    </dgm:pt>
    <dgm:pt modelId="{E0588416-66B3-4693-AA99-924519746CB9}" type="pres">
      <dgm:prSet presAssocID="{095DD615-5519-47C6-9D08-4744D0F1A0C1}" presName="vSp1" presStyleCnt="0"/>
      <dgm:spPr/>
    </dgm:pt>
    <dgm:pt modelId="{92A20D14-1C78-445F-B078-67B5D867D14F}" type="pres">
      <dgm:prSet presAssocID="{095DD615-5519-47C6-9D08-4744D0F1A0C1}" presName="simulatedConn" presStyleLbl="solidFgAcc1" presStyleIdx="0" presStyleCnt="1"/>
      <dgm:spPr/>
    </dgm:pt>
    <dgm:pt modelId="{F69EF4CD-7DDE-40C7-BBBE-9F718B1A5529}" type="pres">
      <dgm:prSet presAssocID="{095DD615-5519-47C6-9D08-4744D0F1A0C1}" presName="vSp2" presStyleCnt="0"/>
      <dgm:spPr/>
    </dgm:pt>
    <dgm:pt modelId="{A5AC8E73-CEF8-4660-B87D-9D065B6A1AC1}" type="pres">
      <dgm:prSet presAssocID="{095DD615-5519-47C6-9D08-4744D0F1A0C1}" presName="sibTrans" presStyleCnt="0"/>
      <dgm:spPr/>
    </dgm:pt>
    <dgm:pt modelId="{EC2BD32A-470A-4511-A8A7-D4AD4A079510}" type="pres">
      <dgm:prSet presAssocID="{E64FE97A-6DD9-4301-95CC-EE28DDD76BBD}" presName="compositeNode" presStyleCnt="0">
        <dgm:presLayoutVars>
          <dgm:bulletEnabled val="1"/>
        </dgm:presLayoutVars>
      </dgm:prSet>
      <dgm:spPr/>
    </dgm:pt>
    <dgm:pt modelId="{D6572914-728C-4105-B0A6-F24DFB015929}" type="pres">
      <dgm:prSet presAssocID="{E64FE97A-6DD9-4301-95CC-EE28DDD76BBD}" presName="bgRect" presStyleLbl="node1" presStyleIdx="1" presStyleCnt="2"/>
      <dgm:spPr/>
      <dgm:t>
        <a:bodyPr/>
        <a:lstStyle/>
        <a:p>
          <a:endParaRPr lang="hr-HR"/>
        </a:p>
      </dgm:t>
    </dgm:pt>
    <dgm:pt modelId="{75D1CB7D-9B60-474E-9C2E-D87648268E38}" type="pres">
      <dgm:prSet presAssocID="{E64FE97A-6DD9-4301-95CC-EE28DDD76BBD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C1191E-7748-4899-9849-E45C5390EAFD}" type="pres">
      <dgm:prSet presAssocID="{E64FE97A-6DD9-4301-95CC-EE28DDD76BB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B538C4F-4886-46FA-B042-261F8FB7AE4C}" srcId="{D2DAFD4D-7C52-4CBC-B8AF-9623156A7CCF}" destId="{173D5EDA-AB63-43AA-8F42-DFDA5D702565}" srcOrd="0" destOrd="0" parTransId="{E49882BF-B562-4EAA-A248-D69AEEBFDA21}" sibTransId="{928E4737-686A-40D4-AEF2-03EE1F9402F2}"/>
    <dgm:cxn modelId="{3546BEC3-0FF4-47C4-9880-2A1DC6433EB7}" srcId="{90145E7A-2AEE-4944-81A2-3F96BD602B77}" destId="{E64FE97A-6DD9-4301-95CC-EE28DDD76BBD}" srcOrd="1" destOrd="0" parTransId="{374E122D-021D-4D7A-AAB1-87ACB04FC0AE}" sibTransId="{5AF5F4DA-FDA2-4228-8980-E64FE5D8EB41}"/>
    <dgm:cxn modelId="{513FE50A-8072-48FD-A998-88D5D6808498}" type="presOf" srcId="{D2DAFD4D-7C52-4CBC-B8AF-9623156A7CCF}" destId="{122A60B8-F973-4AC5-B372-C675601CC18C}" srcOrd="0" destOrd="0" presId="urn:microsoft.com/office/officeart/2005/8/layout/hProcess7"/>
    <dgm:cxn modelId="{7493DC99-28B9-49A4-A625-64BF66B6D546}" type="presOf" srcId="{E64FE97A-6DD9-4301-95CC-EE28DDD76BBD}" destId="{75D1CB7D-9B60-474E-9C2E-D87648268E38}" srcOrd="1" destOrd="0" presId="urn:microsoft.com/office/officeart/2005/8/layout/hProcess7"/>
    <dgm:cxn modelId="{CF051647-1264-496E-B4E2-6A200E2E4B34}" type="presOf" srcId="{173D5EDA-AB63-43AA-8F42-DFDA5D702565}" destId="{BCC858A5-6334-467A-A838-510CED30BA04}" srcOrd="0" destOrd="0" presId="urn:microsoft.com/office/officeart/2005/8/layout/hProcess7"/>
    <dgm:cxn modelId="{C4098E27-C0C7-4266-A1A0-A192E201B8CC}" type="presOf" srcId="{DE2C7528-6E40-41D8-A5B8-254F1E8A83E9}" destId="{2FC1191E-7748-4899-9849-E45C5390EAFD}" srcOrd="0" destOrd="0" presId="urn:microsoft.com/office/officeart/2005/8/layout/hProcess7"/>
    <dgm:cxn modelId="{7F55576B-CA45-4F52-8DA7-BFEF41CC8E9A}" srcId="{E64FE97A-6DD9-4301-95CC-EE28DDD76BBD}" destId="{DE2C7528-6E40-41D8-A5B8-254F1E8A83E9}" srcOrd="0" destOrd="0" parTransId="{1CEB50B4-8887-409D-B3C9-E1C0E4A92BBB}" sibTransId="{3BD2647C-8885-4527-BFCE-01C3E6C4C496}"/>
    <dgm:cxn modelId="{754C19C7-BFE8-4127-A14C-93832BC6623D}" type="presOf" srcId="{D2DAFD4D-7C52-4CBC-B8AF-9623156A7CCF}" destId="{0D95B512-5DAB-49B9-948F-D34B5D0B4013}" srcOrd="1" destOrd="0" presId="urn:microsoft.com/office/officeart/2005/8/layout/hProcess7"/>
    <dgm:cxn modelId="{7C527F5C-F5EE-462B-AC41-755997237853}" srcId="{90145E7A-2AEE-4944-81A2-3F96BD602B77}" destId="{D2DAFD4D-7C52-4CBC-B8AF-9623156A7CCF}" srcOrd="0" destOrd="0" parTransId="{4FA13DDA-D701-4A79-8A9C-B743EE2C4982}" sibTransId="{095DD615-5519-47C6-9D08-4744D0F1A0C1}"/>
    <dgm:cxn modelId="{DD79C82E-6C36-4959-B7DC-0B520BDD71B1}" type="presOf" srcId="{90145E7A-2AEE-4944-81A2-3F96BD602B77}" destId="{A8BF949E-D465-4212-ABD9-63CBBEA94282}" srcOrd="0" destOrd="0" presId="urn:microsoft.com/office/officeart/2005/8/layout/hProcess7"/>
    <dgm:cxn modelId="{0F8A1E39-3BF9-4303-9073-4C5E8A1A49DB}" type="presOf" srcId="{E64FE97A-6DD9-4301-95CC-EE28DDD76BBD}" destId="{D6572914-728C-4105-B0A6-F24DFB015929}" srcOrd="0" destOrd="0" presId="urn:microsoft.com/office/officeart/2005/8/layout/hProcess7"/>
    <dgm:cxn modelId="{101F4519-1C1D-4350-BECE-A964F553405C}" type="presParOf" srcId="{A8BF949E-D465-4212-ABD9-63CBBEA94282}" destId="{45DF7E69-61B8-406A-B5A0-AD68EC3E3832}" srcOrd="0" destOrd="0" presId="urn:microsoft.com/office/officeart/2005/8/layout/hProcess7"/>
    <dgm:cxn modelId="{DF9CE71F-7FE1-4004-8CCC-81B6B1A1940E}" type="presParOf" srcId="{45DF7E69-61B8-406A-B5A0-AD68EC3E3832}" destId="{122A60B8-F973-4AC5-B372-C675601CC18C}" srcOrd="0" destOrd="0" presId="urn:microsoft.com/office/officeart/2005/8/layout/hProcess7"/>
    <dgm:cxn modelId="{9ABED634-5334-46CD-B785-841DF3FD4C1E}" type="presParOf" srcId="{45DF7E69-61B8-406A-B5A0-AD68EC3E3832}" destId="{0D95B512-5DAB-49B9-948F-D34B5D0B4013}" srcOrd="1" destOrd="0" presId="urn:microsoft.com/office/officeart/2005/8/layout/hProcess7"/>
    <dgm:cxn modelId="{C9ACF557-4ACF-4BDD-82D2-6E803C2F1A63}" type="presParOf" srcId="{45DF7E69-61B8-406A-B5A0-AD68EC3E3832}" destId="{BCC858A5-6334-467A-A838-510CED30BA04}" srcOrd="2" destOrd="0" presId="urn:microsoft.com/office/officeart/2005/8/layout/hProcess7"/>
    <dgm:cxn modelId="{041D44EA-0B6F-498D-9841-0DCE6396E8D2}" type="presParOf" srcId="{A8BF949E-D465-4212-ABD9-63CBBEA94282}" destId="{DDE8559D-0478-42CB-8679-746F41583430}" srcOrd="1" destOrd="0" presId="urn:microsoft.com/office/officeart/2005/8/layout/hProcess7"/>
    <dgm:cxn modelId="{8668ADCD-36F2-47CA-8D6B-2D62F68BB252}" type="presParOf" srcId="{A8BF949E-D465-4212-ABD9-63CBBEA94282}" destId="{CBE12BAD-A5C2-4793-9360-ABE9C86EA67D}" srcOrd="2" destOrd="0" presId="urn:microsoft.com/office/officeart/2005/8/layout/hProcess7"/>
    <dgm:cxn modelId="{233D1022-1BFA-4A9C-A993-C156257806ED}" type="presParOf" srcId="{CBE12BAD-A5C2-4793-9360-ABE9C86EA67D}" destId="{E0588416-66B3-4693-AA99-924519746CB9}" srcOrd="0" destOrd="0" presId="urn:microsoft.com/office/officeart/2005/8/layout/hProcess7"/>
    <dgm:cxn modelId="{10355E18-E5CC-4EB4-BE45-B3EF0786F2B2}" type="presParOf" srcId="{CBE12BAD-A5C2-4793-9360-ABE9C86EA67D}" destId="{92A20D14-1C78-445F-B078-67B5D867D14F}" srcOrd="1" destOrd="0" presId="urn:microsoft.com/office/officeart/2005/8/layout/hProcess7"/>
    <dgm:cxn modelId="{A823ADC7-1224-4F8A-A225-22CCF0057449}" type="presParOf" srcId="{CBE12BAD-A5C2-4793-9360-ABE9C86EA67D}" destId="{F69EF4CD-7DDE-40C7-BBBE-9F718B1A5529}" srcOrd="2" destOrd="0" presId="urn:microsoft.com/office/officeart/2005/8/layout/hProcess7"/>
    <dgm:cxn modelId="{C589ABA0-8D0C-4BEA-AEC4-30C36D02327A}" type="presParOf" srcId="{A8BF949E-D465-4212-ABD9-63CBBEA94282}" destId="{A5AC8E73-CEF8-4660-B87D-9D065B6A1AC1}" srcOrd="3" destOrd="0" presId="urn:microsoft.com/office/officeart/2005/8/layout/hProcess7"/>
    <dgm:cxn modelId="{1CCE183C-4692-49FA-9C5C-018B3AA0EA83}" type="presParOf" srcId="{A8BF949E-D465-4212-ABD9-63CBBEA94282}" destId="{EC2BD32A-470A-4511-A8A7-D4AD4A079510}" srcOrd="4" destOrd="0" presId="urn:microsoft.com/office/officeart/2005/8/layout/hProcess7"/>
    <dgm:cxn modelId="{2FDD553E-EABD-4A37-98F2-450CAE8FE258}" type="presParOf" srcId="{EC2BD32A-470A-4511-A8A7-D4AD4A079510}" destId="{D6572914-728C-4105-B0A6-F24DFB015929}" srcOrd="0" destOrd="0" presId="urn:microsoft.com/office/officeart/2005/8/layout/hProcess7"/>
    <dgm:cxn modelId="{4AE9955B-EEEF-4120-91B0-661E2F742381}" type="presParOf" srcId="{EC2BD32A-470A-4511-A8A7-D4AD4A079510}" destId="{75D1CB7D-9B60-474E-9C2E-D87648268E38}" srcOrd="1" destOrd="0" presId="urn:microsoft.com/office/officeart/2005/8/layout/hProcess7"/>
    <dgm:cxn modelId="{7DC22E3D-B69D-4199-BA0C-89843825EF9E}" type="presParOf" srcId="{EC2BD32A-470A-4511-A8A7-D4AD4A079510}" destId="{2FC1191E-7748-4899-9849-E45C5390EAF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2B160-97D1-49C5-AAF9-79F5F5AABD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36D0104-70E3-48E4-8795-95DD7FCE9FD4}">
      <dgm:prSet phldrT="[Text]"/>
      <dgm:spPr/>
      <dgm:t>
        <a:bodyPr/>
        <a:lstStyle/>
        <a:p>
          <a:pPr algn="ctr"/>
          <a:r>
            <a:rPr lang="hr-HR" b="1" dirty="0" smtClean="0"/>
            <a:t>Sveučilište u Zadru</a:t>
          </a:r>
        </a:p>
        <a:p>
          <a:pPr algn="ctr"/>
          <a:r>
            <a:rPr lang="hr-HR" b="1" dirty="0" smtClean="0"/>
            <a:t>Odjel za pedagogiju</a:t>
          </a:r>
          <a:endParaRPr lang="hr-HR" b="1" dirty="0"/>
        </a:p>
      </dgm:t>
    </dgm:pt>
    <dgm:pt modelId="{4CBFAD1B-B581-49DB-8A75-4B06909C2ADA}" type="parTrans" cxnId="{CDB92A4D-D095-495D-8A12-D2F01083F41C}">
      <dgm:prSet/>
      <dgm:spPr/>
      <dgm:t>
        <a:bodyPr/>
        <a:lstStyle/>
        <a:p>
          <a:endParaRPr lang="hr-HR"/>
        </a:p>
      </dgm:t>
    </dgm:pt>
    <dgm:pt modelId="{63BF6BC0-590E-4CE0-9F93-0C2A4B0E1EB4}" type="sibTrans" cxnId="{CDB92A4D-D095-495D-8A12-D2F01083F41C}">
      <dgm:prSet/>
      <dgm:spPr/>
      <dgm:t>
        <a:bodyPr/>
        <a:lstStyle/>
        <a:p>
          <a:endParaRPr lang="hr-HR"/>
        </a:p>
      </dgm:t>
    </dgm:pt>
    <dgm:pt modelId="{D84B2F24-B22B-46C6-AB44-65CDDADE36FB}">
      <dgm:prSet phldrT="[Text]"/>
      <dgm:spPr/>
      <dgm:t>
        <a:bodyPr/>
        <a:lstStyle/>
        <a:p>
          <a:pPr algn="ctr"/>
          <a:r>
            <a:rPr lang="hr-HR" b="1" dirty="0" smtClean="0"/>
            <a:t>Obala kralja Petra Krešimira IV., br.2</a:t>
          </a:r>
        </a:p>
        <a:p>
          <a:pPr algn="ctr"/>
          <a:r>
            <a:rPr lang="hr-HR" b="1" dirty="0" smtClean="0"/>
            <a:t>23000 Zadar</a:t>
          </a:r>
          <a:endParaRPr lang="hr-HR" b="1" dirty="0"/>
        </a:p>
      </dgm:t>
    </dgm:pt>
    <dgm:pt modelId="{CB9812ED-D6AF-4A97-B324-15AB362A0C3F}" type="parTrans" cxnId="{A869CA19-0B2E-49E2-9781-B7464A5D9B57}">
      <dgm:prSet/>
      <dgm:spPr/>
      <dgm:t>
        <a:bodyPr/>
        <a:lstStyle/>
        <a:p>
          <a:endParaRPr lang="hr-HR"/>
        </a:p>
      </dgm:t>
    </dgm:pt>
    <dgm:pt modelId="{D4CFB517-B593-4537-81E6-26DBDD0E834D}" type="sibTrans" cxnId="{A869CA19-0B2E-49E2-9781-B7464A5D9B57}">
      <dgm:prSet/>
      <dgm:spPr/>
      <dgm:t>
        <a:bodyPr/>
        <a:lstStyle/>
        <a:p>
          <a:endParaRPr lang="hr-HR"/>
        </a:p>
      </dgm:t>
    </dgm:pt>
    <dgm:pt modelId="{27C3E5D4-66EE-4A63-B62A-A8D883563FA3}">
      <dgm:prSet phldrT="[Text]"/>
      <dgm:spPr/>
      <dgm:t>
        <a:bodyPr/>
        <a:lstStyle/>
        <a:p>
          <a:pPr algn="ctr"/>
          <a:r>
            <a:rPr lang="hr-HR" b="1" dirty="0" smtClean="0"/>
            <a:t>Tajništvo:</a:t>
          </a:r>
          <a:br>
            <a:rPr lang="hr-HR" b="1" dirty="0" smtClean="0"/>
          </a:br>
          <a:r>
            <a:rPr lang="hr-HR" altLang="sr-Latn-RS" b="1" dirty="0" smtClean="0">
              <a:solidFill>
                <a:schemeClr val="bg1"/>
              </a:solidFill>
              <a:latin typeface="+mn-lt"/>
            </a:rPr>
            <a:t>Tel. + 385 (0)23 200 743</a:t>
          </a:r>
        </a:p>
        <a:p>
          <a:pPr algn="ctr"/>
          <a:r>
            <a:rPr lang="hr-HR" altLang="sr-Latn-RS" b="1" dirty="0" err="1" smtClean="0">
              <a:solidFill>
                <a:schemeClr val="bg1"/>
              </a:solidFill>
              <a:latin typeface="+mn-lt"/>
            </a:rPr>
            <a:t>Fax</a:t>
          </a:r>
          <a:r>
            <a:rPr lang="hr-HR" altLang="sr-Latn-RS" b="1" dirty="0" smtClean="0">
              <a:solidFill>
                <a:schemeClr val="bg1"/>
              </a:solidFill>
              <a:latin typeface="+mn-lt"/>
            </a:rPr>
            <a:t>. +385 (0)23 200 752</a:t>
          </a:r>
          <a:endParaRPr lang="hr-HR" b="1" dirty="0">
            <a:solidFill>
              <a:schemeClr val="bg1"/>
            </a:solidFill>
            <a:latin typeface="+mn-lt"/>
          </a:endParaRPr>
        </a:p>
      </dgm:t>
    </dgm:pt>
    <dgm:pt modelId="{0C8EB448-E037-4A8B-87F2-2A31218E3D3E}" type="parTrans" cxnId="{7474C682-0F6D-472E-9D6C-8B1B2446821F}">
      <dgm:prSet/>
      <dgm:spPr/>
      <dgm:t>
        <a:bodyPr/>
        <a:lstStyle/>
        <a:p>
          <a:endParaRPr lang="hr-HR"/>
        </a:p>
      </dgm:t>
    </dgm:pt>
    <dgm:pt modelId="{039EFEB4-8CDE-49F5-824B-B5198E2C8726}" type="sibTrans" cxnId="{7474C682-0F6D-472E-9D6C-8B1B2446821F}">
      <dgm:prSet/>
      <dgm:spPr/>
      <dgm:t>
        <a:bodyPr/>
        <a:lstStyle/>
        <a:p>
          <a:endParaRPr lang="hr-HR"/>
        </a:p>
      </dgm:t>
    </dgm:pt>
    <dgm:pt modelId="{E447E7BE-16F8-47D5-821A-2EADB8368CF2}">
      <dgm:prSet/>
      <dgm:spPr/>
      <dgm:t>
        <a:bodyPr/>
        <a:lstStyle/>
        <a:p>
          <a:pPr algn="ctr"/>
          <a:r>
            <a:rPr lang="hr-HR" b="1" dirty="0" smtClean="0">
              <a:solidFill>
                <a:schemeClr val="bg1"/>
              </a:solidFill>
            </a:rPr>
            <a:t>www.unizd.hr</a:t>
          </a:r>
        </a:p>
        <a:p>
          <a:pPr algn="ctr"/>
          <a:r>
            <a:rPr lang="hr-HR" b="1" dirty="0" smtClean="0">
              <a:solidFill>
                <a:schemeClr val="bg1"/>
              </a:solidFill>
            </a:rPr>
            <a:t>pedagogija@</a:t>
          </a:r>
          <a:r>
            <a:rPr lang="hr-HR" b="1" dirty="0" err="1" smtClean="0">
              <a:solidFill>
                <a:schemeClr val="bg1"/>
              </a:solidFill>
            </a:rPr>
            <a:t>unizd.hr</a:t>
          </a:r>
          <a:r>
            <a:rPr lang="hr-HR" b="1" dirty="0" smtClean="0">
              <a:solidFill>
                <a:schemeClr val="bg1"/>
              </a:solidFill>
            </a:rPr>
            <a:t> </a:t>
          </a:r>
          <a:endParaRPr lang="hr-HR" b="1" dirty="0">
            <a:solidFill>
              <a:schemeClr val="bg1"/>
            </a:solidFill>
          </a:endParaRPr>
        </a:p>
      </dgm:t>
    </dgm:pt>
    <dgm:pt modelId="{D7A2E04E-CBAE-443C-B61B-43854AE17EB6}" type="parTrans" cxnId="{68117796-82CE-4066-8505-B6527F243C9B}">
      <dgm:prSet/>
      <dgm:spPr/>
      <dgm:t>
        <a:bodyPr/>
        <a:lstStyle/>
        <a:p>
          <a:endParaRPr lang="hr-HR"/>
        </a:p>
      </dgm:t>
    </dgm:pt>
    <dgm:pt modelId="{1F06A94A-3CFA-4ED5-A60E-327C835C5D7D}" type="sibTrans" cxnId="{68117796-82CE-4066-8505-B6527F243C9B}">
      <dgm:prSet/>
      <dgm:spPr/>
      <dgm:t>
        <a:bodyPr/>
        <a:lstStyle/>
        <a:p>
          <a:endParaRPr lang="hr-HR"/>
        </a:p>
      </dgm:t>
    </dgm:pt>
    <dgm:pt modelId="{DFEB6AAA-82E4-48B5-BE92-3C1ED441DA35}" type="pres">
      <dgm:prSet presAssocID="{E292B160-97D1-49C5-AAF9-79F5F5AABD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A18E00E9-25AA-4FC0-BB1C-091EB31A304E}" type="pres">
      <dgm:prSet presAssocID="{E292B160-97D1-49C5-AAF9-79F5F5AABD59}" presName="Name1" presStyleCnt="0"/>
      <dgm:spPr/>
    </dgm:pt>
    <dgm:pt modelId="{900AB2CE-B766-41CC-B86B-EAC9DCBC54DF}" type="pres">
      <dgm:prSet presAssocID="{E292B160-97D1-49C5-AAF9-79F5F5AABD59}" presName="cycle" presStyleCnt="0"/>
      <dgm:spPr/>
    </dgm:pt>
    <dgm:pt modelId="{8D3851FC-D101-4978-93D7-369B3ADFC612}" type="pres">
      <dgm:prSet presAssocID="{E292B160-97D1-49C5-AAF9-79F5F5AABD59}" presName="srcNode" presStyleLbl="node1" presStyleIdx="0" presStyleCnt="4"/>
      <dgm:spPr/>
    </dgm:pt>
    <dgm:pt modelId="{2E7BC8FB-8AD9-4839-A0C5-00D7D4A8525B}" type="pres">
      <dgm:prSet presAssocID="{E292B160-97D1-49C5-AAF9-79F5F5AABD59}" presName="conn" presStyleLbl="parChTrans1D2" presStyleIdx="0" presStyleCnt="1"/>
      <dgm:spPr/>
      <dgm:t>
        <a:bodyPr/>
        <a:lstStyle/>
        <a:p>
          <a:endParaRPr lang="hr-HR"/>
        </a:p>
      </dgm:t>
    </dgm:pt>
    <dgm:pt modelId="{9ABE9D84-A2EA-4C4C-8204-93E6A51A92C6}" type="pres">
      <dgm:prSet presAssocID="{E292B160-97D1-49C5-AAF9-79F5F5AABD59}" presName="extraNode" presStyleLbl="node1" presStyleIdx="0" presStyleCnt="4"/>
      <dgm:spPr/>
    </dgm:pt>
    <dgm:pt modelId="{C99776BC-02A4-4013-BAB6-46CA59CFC433}" type="pres">
      <dgm:prSet presAssocID="{E292B160-97D1-49C5-AAF9-79F5F5AABD59}" presName="dstNode" presStyleLbl="node1" presStyleIdx="0" presStyleCnt="4"/>
      <dgm:spPr/>
    </dgm:pt>
    <dgm:pt modelId="{DD299347-7CA8-4A32-A0A7-C38CC9AAFA32}" type="pres">
      <dgm:prSet presAssocID="{036D0104-70E3-48E4-8795-95DD7FCE9FD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DD6F76-C515-449F-B0A5-CB028303F971}" type="pres">
      <dgm:prSet presAssocID="{036D0104-70E3-48E4-8795-95DD7FCE9FD4}" presName="accent_1" presStyleCnt="0"/>
      <dgm:spPr/>
    </dgm:pt>
    <dgm:pt modelId="{A9485AA3-8593-4BA2-B0D2-32367C3381A2}" type="pres">
      <dgm:prSet presAssocID="{036D0104-70E3-48E4-8795-95DD7FCE9FD4}" presName="accentRepeatNode" presStyleLbl="solidFgAcc1" presStyleIdx="0" presStyleCnt="4"/>
      <dgm:spPr/>
    </dgm:pt>
    <dgm:pt modelId="{34218D47-1366-4CA0-B793-E61F74CF5384}" type="pres">
      <dgm:prSet presAssocID="{D84B2F24-B22B-46C6-AB44-65CDDADE36F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7A9003-5989-41C2-975F-641C1E107B5B}" type="pres">
      <dgm:prSet presAssocID="{D84B2F24-B22B-46C6-AB44-65CDDADE36FB}" presName="accent_2" presStyleCnt="0"/>
      <dgm:spPr/>
    </dgm:pt>
    <dgm:pt modelId="{1B699E1A-41D6-4621-BF2B-D2B16D8D30FA}" type="pres">
      <dgm:prSet presAssocID="{D84B2F24-B22B-46C6-AB44-65CDDADE36FB}" presName="accentRepeatNode" presStyleLbl="solidFgAcc1" presStyleIdx="1" presStyleCnt="4"/>
      <dgm:spPr/>
    </dgm:pt>
    <dgm:pt modelId="{ED1678ED-2D01-4011-A173-5AF0864A0376}" type="pres">
      <dgm:prSet presAssocID="{27C3E5D4-66EE-4A63-B62A-A8D883563FA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621E4D-7937-4EBB-8B9B-C0ED8C24BA9C}" type="pres">
      <dgm:prSet presAssocID="{27C3E5D4-66EE-4A63-B62A-A8D883563FA3}" presName="accent_3" presStyleCnt="0"/>
      <dgm:spPr/>
    </dgm:pt>
    <dgm:pt modelId="{3BB751DD-0BF3-4FAE-8110-3C17627E255A}" type="pres">
      <dgm:prSet presAssocID="{27C3E5D4-66EE-4A63-B62A-A8D883563FA3}" presName="accentRepeatNode" presStyleLbl="solidFgAcc1" presStyleIdx="2" presStyleCnt="4"/>
      <dgm:spPr/>
    </dgm:pt>
    <dgm:pt modelId="{AC0857A2-6B16-4B25-B386-C7AB046CEABC}" type="pres">
      <dgm:prSet presAssocID="{E447E7BE-16F8-47D5-821A-2EADB8368CF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7D9231-DDB9-4767-A2DA-C7C22C4C4FB8}" type="pres">
      <dgm:prSet presAssocID="{E447E7BE-16F8-47D5-821A-2EADB8368CF2}" presName="accent_4" presStyleCnt="0"/>
      <dgm:spPr/>
    </dgm:pt>
    <dgm:pt modelId="{D8A1B81C-D90B-447C-B6D7-C85CB35D8380}" type="pres">
      <dgm:prSet presAssocID="{E447E7BE-16F8-47D5-821A-2EADB8368CF2}" presName="accentRepeatNode" presStyleLbl="solidFgAcc1" presStyleIdx="3" presStyleCnt="4"/>
      <dgm:spPr/>
    </dgm:pt>
  </dgm:ptLst>
  <dgm:cxnLst>
    <dgm:cxn modelId="{7474C682-0F6D-472E-9D6C-8B1B2446821F}" srcId="{E292B160-97D1-49C5-AAF9-79F5F5AABD59}" destId="{27C3E5D4-66EE-4A63-B62A-A8D883563FA3}" srcOrd="2" destOrd="0" parTransId="{0C8EB448-E037-4A8B-87F2-2A31218E3D3E}" sibTransId="{039EFEB4-8CDE-49F5-824B-B5198E2C8726}"/>
    <dgm:cxn modelId="{D0D01FD0-8D35-4EE1-A81F-4F7208D74C68}" type="presOf" srcId="{D84B2F24-B22B-46C6-AB44-65CDDADE36FB}" destId="{34218D47-1366-4CA0-B793-E61F74CF5384}" srcOrd="0" destOrd="0" presId="urn:microsoft.com/office/officeart/2008/layout/VerticalCurvedList"/>
    <dgm:cxn modelId="{68117796-82CE-4066-8505-B6527F243C9B}" srcId="{E292B160-97D1-49C5-AAF9-79F5F5AABD59}" destId="{E447E7BE-16F8-47D5-821A-2EADB8368CF2}" srcOrd="3" destOrd="0" parTransId="{D7A2E04E-CBAE-443C-B61B-43854AE17EB6}" sibTransId="{1F06A94A-3CFA-4ED5-A60E-327C835C5D7D}"/>
    <dgm:cxn modelId="{579A7E2A-9A6E-48CA-B429-4E5BEC359624}" type="presOf" srcId="{E447E7BE-16F8-47D5-821A-2EADB8368CF2}" destId="{AC0857A2-6B16-4B25-B386-C7AB046CEABC}" srcOrd="0" destOrd="0" presId="urn:microsoft.com/office/officeart/2008/layout/VerticalCurvedList"/>
    <dgm:cxn modelId="{0C95A412-44FD-408C-9DAD-D4687436A745}" type="presOf" srcId="{63BF6BC0-590E-4CE0-9F93-0C2A4B0E1EB4}" destId="{2E7BC8FB-8AD9-4839-A0C5-00D7D4A8525B}" srcOrd="0" destOrd="0" presId="urn:microsoft.com/office/officeart/2008/layout/VerticalCurvedList"/>
    <dgm:cxn modelId="{A272147C-A4DC-46A0-9716-62104E905C46}" type="presOf" srcId="{27C3E5D4-66EE-4A63-B62A-A8D883563FA3}" destId="{ED1678ED-2D01-4011-A173-5AF0864A0376}" srcOrd="0" destOrd="0" presId="urn:microsoft.com/office/officeart/2008/layout/VerticalCurvedList"/>
    <dgm:cxn modelId="{A869CA19-0B2E-49E2-9781-B7464A5D9B57}" srcId="{E292B160-97D1-49C5-AAF9-79F5F5AABD59}" destId="{D84B2F24-B22B-46C6-AB44-65CDDADE36FB}" srcOrd="1" destOrd="0" parTransId="{CB9812ED-D6AF-4A97-B324-15AB362A0C3F}" sibTransId="{D4CFB517-B593-4537-81E6-26DBDD0E834D}"/>
    <dgm:cxn modelId="{7D3A1F85-7BDB-4B9D-AFB7-3F651995DC03}" type="presOf" srcId="{036D0104-70E3-48E4-8795-95DD7FCE9FD4}" destId="{DD299347-7CA8-4A32-A0A7-C38CC9AAFA32}" srcOrd="0" destOrd="0" presId="urn:microsoft.com/office/officeart/2008/layout/VerticalCurvedList"/>
    <dgm:cxn modelId="{C7DE5D42-D65E-43F3-AFC0-48CF7EE500D4}" type="presOf" srcId="{E292B160-97D1-49C5-AAF9-79F5F5AABD59}" destId="{DFEB6AAA-82E4-48B5-BE92-3C1ED441DA35}" srcOrd="0" destOrd="0" presId="urn:microsoft.com/office/officeart/2008/layout/VerticalCurvedList"/>
    <dgm:cxn modelId="{CDB92A4D-D095-495D-8A12-D2F01083F41C}" srcId="{E292B160-97D1-49C5-AAF9-79F5F5AABD59}" destId="{036D0104-70E3-48E4-8795-95DD7FCE9FD4}" srcOrd="0" destOrd="0" parTransId="{4CBFAD1B-B581-49DB-8A75-4B06909C2ADA}" sibTransId="{63BF6BC0-590E-4CE0-9F93-0C2A4B0E1EB4}"/>
    <dgm:cxn modelId="{218C827F-50A3-44BC-886C-76C013ED56B0}" type="presParOf" srcId="{DFEB6AAA-82E4-48B5-BE92-3C1ED441DA35}" destId="{A18E00E9-25AA-4FC0-BB1C-091EB31A304E}" srcOrd="0" destOrd="0" presId="urn:microsoft.com/office/officeart/2008/layout/VerticalCurvedList"/>
    <dgm:cxn modelId="{D98941B4-E92B-417A-B80A-7B9414E0A2A8}" type="presParOf" srcId="{A18E00E9-25AA-4FC0-BB1C-091EB31A304E}" destId="{900AB2CE-B766-41CC-B86B-EAC9DCBC54DF}" srcOrd="0" destOrd="0" presId="urn:microsoft.com/office/officeart/2008/layout/VerticalCurvedList"/>
    <dgm:cxn modelId="{DEBFC8F2-2F14-4BBA-9FC8-19D2B02A0ACA}" type="presParOf" srcId="{900AB2CE-B766-41CC-B86B-EAC9DCBC54DF}" destId="{8D3851FC-D101-4978-93D7-369B3ADFC612}" srcOrd="0" destOrd="0" presId="urn:microsoft.com/office/officeart/2008/layout/VerticalCurvedList"/>
    <dgm:cxn modelId="{D009DB1D-3576-4970-957B-A775A3E9FB31}" type="presParOf" srcId="{900AB2CE-B766-41CC-B86B-EAC9DCBC54DF}" destId="{2E7BC8FB-8AD9-4839-A0C5-00D7D4A8525B}" srcOrd="1" destOrd="0" presId="urn:microsoft.com/office/officeart/2008/layout/VerticalCurvedList"/>
    <dgm:cxn modelId="{5F67D6E0-93C2-4594-A0C4-17DA721914FF}" type="presParOf" srcId="{900AB2CE-B766-41CC-B86B-EAC9DCBC54DF}" destId="{9ABE9D84-A2EA-4C4C-8204-93E6A51A92C6}" srcOrd="2" destOrd="0" presId="urn:microsoft.com/office/officeart/2008/layout/VerticalCurvedList"/>
    <dgm:cxn modelId="{5B398AC6-AFAE-4585-B207-1D48BA7615E1}" type="presParOf" srcId="{900AB2CE-B766-41CC-B86B-EAC9DCBC54DF}" destId="{C99776BC-02A4-4013-BAB6-46CA59CFC433}" srcOrd="3" destOrd="0" presId="urn:microsoft.com/office/officeart/2008/layout/VerticalCurvedList"/>
    <dgm:cxn modelId="{9889A9AA-6C46-4112-8285-C2BB38A03301}" type="presParOf" srcId="{A18E00E9-25AA-4FC0-BB1C-091EB31A304E}" destId="{DD299347-7CA8-4A32-A0A7-C38CC9AAFA32}" srcOrd="1" destOrd="0" presId="urn:microsoft.com/office/officeart/2008/layout/VerticalCurvedList"/>
    <dgm:cxn modelId="{6B38BF5B-1813-467E-A020-4F0493633C6F}" type="presParOf" srcId="{A18E00E9-25AA-4FC0-BB1C-091EB31A304E}" destId="{0FDD6F76-C515-449F-B0A5-CB028303F971}" srcOrd="2" destOrd="0" presId="urn:microsoft.com/office/officeart/2008/layout/VerticalCurvedList"/>
    <dgm:cxn modelId="{A2550083-23EA-4EDF-8484-80E5024EF7B1}" type="presParOf" srcId="{0FDD6F76-C515-449F-B0A5-CB028303F971}" destId="{A9485AA3-8593-4BA2-B0D2-32367C3381A2}" srcOrd="0" destOrd="0" presId="urn:microsoft.com/office/officeart/2008/layout/VerticalCurvedList"/>
    <dgm:cxn modelId="{BF4CF4C2-800C-4184-AD36-E34B7A83A403}" type="presParOf" srcId="{A18E00E9-25AA-4FC0-BB1C-091EB31A304E}" destId="{34218D47-1366-4CA0-B793-E61F74CF5384}" srcOrd="3" destOrd="0" presId="urn:microsoft.com/office/officeart/2008/layout/VerticalCurvedList"/>
    <dgm:cxn modelId="{EA72CE5C-93FE-44E5-81E8-76D4F1B17FB3}" type="presParOf" srcId="{A18E00E9-25AA-4FC0-BB1C-091EB31A304E}" destId="{4C7A9003-5989-41C2-975F-641C1E107B5B}" srcOrd="4" destOrd="0" presId="urn:microsoft.com/office/officeart/2008/layout/VerticalCurvedList"/>
    <dgm:cxn modelId="{4707676A-B9CF-4BF0-B76F-17A76261A259}" type="presParOf" srcId="{4C7A9003-5989-41C2-975F-641C1E107B5B}" destId="{1B699E1A-41D6-4621-BF2B-D2B16D8D30FA}" srcOrd="0" destOrd="0" presId="urn:microsoft.com/office/officeart/2008/layout/VerticalCurvedList"/>
    <dgm:cxn modelId="{4F7EFCA8-D95C-4A58-8E4A-B5C2236E6F52}" type="presParOf" srcId="{A18E00E9-25AA-4FC0-BB1C-091EB31A304E}" destId="{ED1678ED-2D01-4011-A173-5AF0864A0376}" srcOrd="5" destOrd="0" presId="urn:microsoft.com/office/officeart/2008/layout/VerticalCurvedList"/>
    <dgm:cxn modelId="{C06C9BDC-5F4E-46A7-A3BA-4F5D9F3A1590}" type="presParOf" srcId="{A18E00E9-25AA-4FC0-BB1C-091EB31A304E}" destId="{71621E4D-7937-4EBB-8B9B-C0ED8C24BA9C}" srcOrd="6" destOrd="0" presId="urn:microsoft.com/office/officeart/2008/layout/VerticalCurvedList"/>
    <dgm:cxn modelId="{07E7DCB7-70D3-4DA2-A2A4-9396C2C2E414}" type="presParOf" srcId="{71621E4D-7937-4EBB-8B9B-C0ED8C24BA9C}" destId="{3BB751DD-0BF3-4FAE-8110-3C17627E255A}" srcOrd="0" destOrd="0" presId="urn:microsoft.com/office/officeart/2008/layout/VerticalCurvedList"/>
    <dgm:cxn modelId="{000A14A6-C0EA-4EF6-8A2C-FBAB2858F1A3}" type="presParOf" srcId="{A18E00E9-25AA-4FC0-BB1C-091EB31A304E}" destId="{AC0857A2-6B16-4B25-B386-C7AB046CEABC}" srcOrd="7" destOrd="0" presId="urn:microsoft.com/office/officeart/2008/layout/VerticalCurvedList"/>
    <dgm:cxn modelId="{3A47626B-5A2D-4C88-BD01-D1BAA2A85835}" type="presParOf" srcId="{A18E00E9-25AA-4FC0-BB1C-091EB31A304E}" destId="{507D9231-DDB9-4767-A2DA-C7C22C4C4FB8}" srcOrd="8" destOrd="0" presId="urn:microsoft.com/office/officeart/2008/layout/VerticalCurvedList"/>
    <dgm:cxn modelId="{914FDE7F-F0F1-40F0-A37F-99AD6371F37A}" type="presParOf" srcId="{507D9231-DDB9-4767-A2DA-C7C22C4C4FB8}" destId="{D8A1B81C-D90B-447C-B6D7-C85CB35D83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60B8-F973-4AC5-B372-C675601CC18C}">
      <dsp:nvSpPr>
        <dsp:cNvPr id="0" name=""/>
        <dsp:cNvSpPr/>
      </dsp:nvSpPr>
      <dsp:spPr>
        <a:xfrm>
          <a:off x="1640" y="0"/>
          <a:ext cx="4177374" cy="45720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pedagogija</a:t>
          </a:r>
          <a:endParaRPr lang="hr-HR" sz="4000" kern="1200" dirty="0"/>
        </a:p>
      </dsp:txBody>
      <dsp:txXfrm rot="16200000">
        <a:off x="-1455142" y="1456782"/>
        <a:ext cx="3749040" cy="835474"/>
      </dsp:txXfrm>
    </dsp:sp>
    <dsp:sp modelId="{BCC858A5-6334-467A-A838-510CED30BA04}">
      <dsp:nvSpPr>
        <dsp:cNvPr id="0" name=""/>
        <dsp:cNvSpPr/>
      </dsp:nvSpPr>
      <dsp:spPr>
        <a:xfrm>
          <a:off x="837115" y="0"/>
          <a:ext cx="3112144" cy="4572000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2100" b="1" kern="1200" dirty="0" smtClean="0">
              <a:latin typeface="+mn-lt"/>
            </a:rPr>
            <a:t>Preddiplomski studijski program pedagogije temelji se na suvremenim znanstvenim i stručnim spoznajama o odgoju i obrazovanju, oslanjajući se na sve relevantne društveno-humanističke sadržaje potrebite za stjecanje stručnih kompetencija pedagoga.</a:t>
          </a:r>
          <a:r>
            <a:rPr lang="hr-HR" altLang="sr-Latn-RS" sz="2100" kern="1200" dirty="0" smtClean="0">
              <a:latin typeface="+mn-lt"/>
            </a:rPr>
            <a:t> </a:t>
          </a:r>
          <a:endParaRPr lang="hr-HR" sz="2100" kern="1200" dirty="0">
            <a:latin typeface="+mn-lt"/>
          </a:endParaRPr>
        </a:p>
      </dsp:txBody>
      <dsp:txXfrm>
        <a:off x="837115" y="0"/>
        <a:ext cx="3112144" cy="4572000"/>
      </dsp:txXfrm>
    </dsp:sp>
    <dsp:sp modelId="{D6572914-728C-4105-B0A6-F24DFB015929}">
      <dsp:nvSpPr>
        <dsp:cNvPr id="0" name=""/>
        <dsp:cNvSpPr/>
      </dsp:nvSpPr>
      <dsp:spPr>
        <a:xfrm>
          <a:off x="4325223" y="0"/>
          <a:ext cx="4177374" cy="45720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>
              <a:latin typeface="+mn-lt"/>
            </a:rPr>
            <a:t>pedagog</a:t>
          </a:r>
          <a:endParaRPr lang="hr-HR" sz="4000" kern="1200" dirty="0">
            <a:latin typeface="+mn-lt"/>
          </a:endParaRPr>
        </a:p>
      </dsp:txBody>
      <dsp:txXfrm rot="16200000">
        <a:off x="2868440" y="1456782"/>
        <a:ext cx="3749040" cy="835474"/>
      </dsp:txXfrm>
    </dsp:sp>
    <dsp:sp modelId="{92A20D14-1C78-445F-B078-67B5D867D14F}">
      <dsp:nvSpPr>
        <dsp:cNvPr id="0" name=""/>
        <dsp:cNvSpPr/>
      </dsp:nvSpPr>
      <dsp:spPr>
        <a:xfrm rot="5400000">
          <a:off x="4010383" y="3603504"/>
          <a:ext cx="671452" cy="6266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1191E-7748-4899-9849-E45C5390EAFD}">
      <dsp:nvSpPr>
        <dsp:cNvPr id="0" name=""/>
        <dsp:cNvSpPr/>
      </dsp:nvSpPr>
      <dsp:spPr>
        <a:xfrm>
          <a:off x="5160698" y="0"/>
          <a:ext cx="3112144" cy="4572000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2100" b="1" kern="1200" dirty="0" smtClean="0">
              <a:latin typeface="+mn-lt"/>
            </a:rPr>
            <a:t>Pedagog unapređuje odgojno-obrazovnu djelatnost, potiče odgojno-obrazovne inicijative, istražuje i poboljšava kvalitetu odgojno-obrazovnog, nastavnog i školskog rada, zajedno sa sudionicima programa vrednuje i predlaže mjere podizanja kvalitete složenog odgojno-obrazovnog procesa. </a:t>
          </a:r>
          <a:endParaRPr lang="hr-HR" sz="2100" kern="1200" dirty="0">
            <a:latin typeface="+mn-lt"/>
          </a:endParaRPr>
        </a:p>
      </dsp:txBody>
      <dsp:txXfrm>
        <a:off x="5160698" y="0"/>
        <a:ext cx="3112144" cy="457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BC8FB-8AD9-4839-A0C5-00D7D4A8525B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99347-7CA8-4A32-A0A7-C38CC9AAFA32}">
      <dsp:nvSpPr>
        <dsp:cNvPr id="0" name=""/>
        <dsp:cNvSpPr/>
      </dsp:nvSpPr>
      <dsp:spPr>
        <a:xfrm>
          <a:off x="516519" y="351495"/>
          <a:ext cx="5382325" cy="703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Sveučilište u Zadru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Odjel za pedagogiju</a:t>
          </a:r>
          <a:endParaRPr lang="hr-HR" sz="1400" b="1" kern="1200" dirty="0"/>
        </a:p>
      </dsp:txBody>
      <dsp:txXfrm>
        <a:off x="516519" y="351495"/>
        <a:ext cx="5382325" cy="703356"/>
      </dsp:txXfrm>
    </dsp:sp>
    <dsp:sp modelId="{A9485AA3-8593-4BA2-B0D2-32367C3381A2}">
      <dsp:nvSpPr>
        <dsp:cNvPr id="0" name=""/>
        <dsp:cNvSpPr/>
      </dsp:nvSpPr>
      <dsp:spPr>
        <a:xfrm>
          <a:off x="76921" y="263575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18D47-1366-4CA0-B793-E61F74CF5384}">
      <dsp:nvSpPr>
        <dsp:cNvPr id="0" name=""/>
        <dsp:cNvSpPr/>
      </dsp:nvSpPr>
      <dsp:spPr>
        <a:xfrm>
          <a:off x="919770" y="1406712"/>
          <a:ext cx="4979074" cy="703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Obala kralja Petra Krešimira IV., br.2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23000 Zadar</a:t>
          </a:r>
          <a:endParaRPr lang="hr-HR" sz="1400" b="1" kern="1200" dirty="0"/>
        </a:p>
      </dsp:txBody>
      <dsp:txXfrm>
        <a:off x="919770" y="1406712"/>
        <a:ext cx="4979074" cy="703356"/>
      </dsp:txXfrm>
    </dsp:sp>
    <dsp:sp modelId="{1B699E1A-41D6-4621-BF2B-D2B16D8D30FA}">
      <dsp:nvSpPr>
        <dsp:cNvPr id="0" name=""/>
        <dsp:cNvSpPr/>
      </dsp:nvSpPr>
      <dsp:spPr>
        <a:xfrm>
          <a:off x="480172" y="1318793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678ED-2D01-4011-A173-5AF0864A0376}">
      <dsp:nvSpPr>
        <dsp:cNvPr id="0" name=""/>
        <dsp:cNvSpPr/>
      </dsp:nvSpPr>
      <dsp:spPr>
        <a:xfrm>
          <a:off x="919770" y="2461930"/>
          <a:ext cx="4979074" cy="703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Tajništvo:</a:t>
          </a:r>
          <a:br>
            <a:rPr lang="hr-HR" sz="1400" b="1" kern="1200" dirty="0" smtClean="0"/>
          </a:br>
          <a:r>
            <a:rPr lang="hr-HR" altLang="sr-Latn-RS" sz="1400" b="1" kern="1200" dirty="0" smtClean="0">
              <a:solidFill>
                <a:schemeClr val="bg1"/>
              </a:solidFill>
              <a:latin typeface="+mn-lt"/>
            </a:rPr>
            <a:t>Tel. + 385 (0)23 200 743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400" b="1" kern="1200" dirty="0" err="1" smtClean="0">
              <a:solidFill>
                <a:schemeClr val="bg1"/>
              </a:solidFill>
              <a:latin typeface="+mn-lt"/>
            </a:rPr>
            <a:t>Fax</a:t>
          </a:r>
          <a:r>
            <a:rPr lang="hr-HR" altLang="sr-Latn-RS" sz="1400" b="1" kern="1200" dirty="0" smtClean="0">
              <a:solidFill>
                <a:schemeClr val="bg1"/>
              </a:solidFill>
              <a:latin typeface="+mn-lt"/>
            </a:rPr>
            <a:t>. +385 (0)23 200 752</a:t>
          </a:r>
          <a:endParaRPr lang="hr-HR" sz="1400" b="1" kern="1200" dirty="0">
            <a:solidFill>
              <a:schemeClr val="bg1"/>
            </a:solidFill>
            <a:latin typeface="+mn-lt"/>
          </a:endParaRPr>
        </a:p>
      </dsp:txBody>
      <dsp:txXfrm>
        <a:off x="919770" y="2461930"/>
        <a:ext cx="4979074" cy="703356"/>
      </dsp:txXfrm>
    </dsp:sp>
    <dsp:sp modelId="{3BB751DD-0BF3-4FAE-8110-3C17627E255A}">
      <dsp:nvSpPr>
        <dsp:cNvPr id="0" name=""/>
        <dsp:cNvSpPr/>
      </dsp:nvSpPr>
      <dsp:spPr>
        <a:xfrm>
          <a:off x="480172" y="2374011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857A2-6B16-4B25-B386-C7AB046CEABC}">
      <dsp:nvSpPr>
        <dsp:cNvPr id="0" name=""/>
        <dsp:cNvSpPr/>
      </dsp:nvSpPr>
      <dsp:spPr>
        <a:xfrm>
          <a:off x="516519" y="3517148"/>
          <a:ext cx="5382325" cy="703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bg1"/>
              </a:solidFill>
            </a:rPr>
            <a:t>www.unizd.hr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bg1"/>
              </a:solidFill>
            </a:rPr>
            <a:t>pedagogija@</a:t>
          </a:r>
          <a:r>
            <a:rPr lang="hr-HR" sz="1400" b="1" kern="1200" dirty="0" err="1" smtClean="0">
              <a:solidFill>
                <a:schemeClr val="bg1"/>
              </a:solidFill>
            </a:rPr>
            <a:t>unizd.hr</a:t>
          </a:r>
          <a:r>
            <a:rPr lang="hr-HR" sz="1400" b="1" kern="1200" dirty="0" smtClean="0">
              <a:solidFill>
                <a:schemeClr val="bg1"/>
              </a:solidFill>
            </a:rPr>
            <a:t> </a:t>
          </a:r>
          <a:endParaRPr lang="hr-HR" sz="1400" b="1" kern="1200" dirty="0">
            <a:solidFill>
              <a:schemeClr val="bg1"/>
            </a:solidFill>
          </a:endParaRPr>
        </a:p>
      </dsp:txBody>
      <dsp:txXfrm>
        <a:off x="516519" y="3517148"/>
        <a:ext cx="5382325" cy="703356"/>
      </dsp:txXfrm>
    </dsp:sp>
    <dsp:sp modelId="{D8A1B81C-D90B-447C-B6D7-C85CB35D8380}">
      <dsp:nvSpPr>
        <dsp:cNvPr id="0" name=""/>
        <dsp:cNvSpPr/>
      </dsp:nvSpPr>
      <dsp:spPr>
        <a:xfrm>
          <a:off x="76921" y="3429228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7A69D-6B00-4E44-B014-6DB8A2E6ACD1}" type="datetimeFigureOut">
              <a:rPr lang="hr-HR" smtClean="0"/>
              <a:t>11.1.2017.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A1809-5C40-4C1A-B612-08B4663B45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14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r-HR" dirty="0" smtClean="0"/>
              <a:t>17. siječnja 2017.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r-HR" dirty="0" smtClean="0"/>
              <a:t>Otvoreni dan Sveučilišta u Zadru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Otvoreni dan Sveučilišta u Zadru</a:t>
            </a:r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8B82B7-1B1C-4AA4-AA06-F4AD901042D5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hf sldNum="0"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Sveučilište u Zadru</a:t>
            </a:r>
            <a:br>
              <a:rPr lang="hr-HR" dirty="0" smtClean="0"/>
            </a:br>
            <a:r>
              <a:rPr lang="hr-HR" dirty="0" smtClean="0"/>
              <a:t>Odjel za pedagogiju</a:t>
            </a:r>
            <a:endParaRPr lang="hr-HR" dirty="0"/>
          </a:p>
        </p:txBody>
      </p:sp>
      <p:pic>
        <p:nvPicPr>
          <p:cNvPr id="4" name="Picture 4" descr="hrvats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Callout 7"/>
          <p:cNvSpPr/>
          <p:nvPr/>
        </p:nvSpPr>
        <p:spPr>
          <a:xfrm>
            <a:off x="2123728" y="4293096"/>
            <a:ext cx="3888432" cy="129614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29084"/>
              </p:ext>
            </p:extLst>
          </p:nvPr>
        </p:nvGraphicFramePr>
        <p:xfrm>
          <a:off x="2339752" y="3517542"/>
          <a:ext cx="2087562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Fotografija Photo Editora" r:id="rId4" imgW="1905266" imgH="1886213" progId="MSPhotoEd.3">
                  <p:embed/>
                </p:oleObj>
              </mc:Choice>
              <mc:Fallback>
                <p:oleObj name="Fotografija Photo Editora" r:id="rId4" imgW="1905266" imgH="1886213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517542"/>
                        <a:ext cx="2087562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 smtClean="0"/>
              <a:t>17. </a:t>
            </a:r>
            <a:r>
              <a:rPr lang="hr-HR" dirty="0"/>
              <a:t>s</a:t>
            </a:r>
            <a:r>
              <a:rPr lang="hr-HR" dirty="0" smtClean="0"/>
              <a:t>iječnja 2017.</a:t>
            </a:r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51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Uloga djelovanja pedagoga evidentna je 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dirty="0"/>
              <a:t>provođenju akcijskih i sličnih istraživanja,</a:t>
            </a:r>
          </a:p>
          <a:p>
            <a:r>
              <a:rPr lang="vi-VN" dirty="0"/>
              <a:t> prezentiranju i vrednovanju dobre i loše prakse u školi, te razmjeni iskustava s drugim školama i odgojno-obrazovnim ustanovama,</a:t>
            </a:r>
          </a:p>
          <a:p>
            <a:r>
              <a:rPr lang="vi-VN" dirty="0"/>
              <a:t> uvođenju, provedbi i vrednovanju pedagoških inovacija, </a:t>
            </a:r>
          </a:p>
          <a:p>
            <a:r>
              <a:rPr lang="vi-VN" dirty="0"/>
              <a:t> timskom ispitivanju tržišta rada i redizajniranju školskih programa,</a:t>
            </a:r>
          </a:p>
          <a:p>
            <a:r>
              <a:rPr lang="vi-VN" dirty="0"/>
              <a:t> obrazovno-profesionalnoj orijentaciji,</a:t>
            </a:r>
          </a:p>
          <a:p>
            <a:r>
              <a:rPr lang="vi-VN" dirty="0"/>
              <a:t> vođenju školske i nastavne dokumentacije</a:t>
            </a: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0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Pedagogija 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487045" cy="301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20888"/>
            <a:ext cx="3240360" cy="21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228600"/>
            <a:ext cx="4696200" cy="758952"/>
          </a:xfrm>
        </p:spPr>
        <p:txBody>
          <a:bodyPr/>
          <a:lstStyle/>
          <a:p>
            <a:r>
              <a:rPr lang="hr-HR" dirty="0" smtClean="0"/>
              <a:t>Pedagogija 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1277344"/>
              </p:ext>
            </p:extLst>
          </p:nvPr>
        </p:nvGraphicFramePr>
        <p:xfrm>
          <a:off x="2843807" y="1527175"/>
          <a:ext cx="596205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" y="388847"/>
            <a:ext cx="4208966" cy="611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36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59832" y="2743200"/>
            <a:ext cx="5472608" cy="2846040"/>
          </a:xfrm>
        </p:spPr>
        <p:txBody>
          <a:bodyPr>
            <a:normAutofit/>
          </a:bodyPr>
          <a:lstStyle/>
          <a:p>
            <a:r>
              <a:rPr lang="hr-HR" sz="2400" dirty="0"/>
              <a:t>Obrazovanje je progresivno otkrivanje vlastitog neznanja.</a:t>
            </a:r>
          </a:p>
          <a:p>
            <a:pPr algn="r"/>
            <a:r>
              <a:rPr lang="hr-HR" sz="2400" dirty="0" err="1"/>
              <a:t>Will</a:t>
            </a:r>
            <a:r>
              <a:rPr lang="hr-HR" sz="2400" dirty="0"/>
              <a:t> </a:t>
            </a:r>
            <a:r>
              <a:rPr lang="hr-HR" sz="2400" dirty="0" err="1"/>
              <a:t>Durant</a:t>
            </a:r>
            <a:endParaRPr lang="hr-HR" sz="2400" dirty="0"/>
          </a:p>
          <a:p>
            <a:endParaRPr lang="hr-H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029462" cy="55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Odjel za pedagogiju</a:t>
            </a:r>
            <a:endParaRPr lang="hr-H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7416824" cy="496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 rot="5400000">
            <a:off x="1493658" y="1358769"/>
            <a:ext cx="2664297" cy="1908212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73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845"/>
            <a:ext cx="4740727" cy="356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918209" cy="369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4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Studij pedagogije na Sveučilištu u Zadru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874896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49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75" y="5589240"/>
            <a:ext cx="5867400" cy="659160"/>
          </a:xfrm>
        </p:spPr>
        <p:txBody>
          <a:bodyPr/>
          <a:lstStyle/>
          <a:p>
            <a:pPr algn="ctr"/>
            <a:r>
              <a:rPr lang="hr-HR" sz="3600" dirty="0" smtClean="0"/>
              <a:t>Pedagogija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2567880" cy="5339680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pPr algn="ctr"/>
            <a:r>
              <a:rPr lang="hr-HR" sz="2400" dirty="0"/>
              <a:t>Programski sadržaji studija pedagogije omogućuju studentu </a:t>
            </a:r>
            <a:r>
              <a:rPr lang="hr-HR" sz="2400" dirty="0" err="1"/>
              <a:t>dvopredmetnost</a:t>
            </a:r>
            <a:r>
              <a:rPr lang="hr-HR" sz="2400" dirty="0"/>
              <a:t>, te pokretljivost na druge studijske programe. </a:t>
            </a:r>
          </a:p>
          <a:p>
            <a:endParaRPr lang="hr-HR" sz="2400" dirty="0"/>
          </a:p>
          <a:p>
            <a:endParaRPr lang="hr-HR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4" b="18364"/>
          <a:stretch>
            <a:fillRect/>
          </a:stretch>
        </p:blipFill>
        <p:spPr>
          <a:xfrm>
            <a:off x="2987824" y="620688"/>
            <a:ext cx="5892800" cy="4979988"/>
          </a:xfrm>
        </p:spPr>
      </p:pic>
    </p:spTree>
    <p:extLst>
      <p:ext uri="{BB962C8B-B14F-4D97-AF65-F5344CB8AC3E}">
        <p14:creationId xmlns:p14="http://schemas.microsoft.com/office/powerpoint/2010/main" val="39522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Pedagogija 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hr-HR" sz="2200" dirty="0"/>
              <a:t>Na diplomskoj razini studentu se otvara mogućnost vlastitog profiliranja prema afinitetu za rad u različitim odgojno-obrazovnim situacijama, odnosno javnim i privatnim odgojno-obrazovnim ustanovama: dječjim vrtićima, školama, savjetovalištima, domovima, ustanovama za organiziranje slobodnog vremena, zavodima za zapošljavanje, andragoškim centrima, kadrovskim službama, centrima za obrazovnu i profesionalnu orijentaciju, znanstveno-istraživačkim ustanovama, i drugim ustanovama koje se 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dirty="0" smtClean="0"/>
              <a:t>bave </a:t>
            </a:r>
            <a:r>
              <a:rPr lang="hr-HR" sz="2200" dirty="0"/>
              <a:t>formalnim i  neformalnim odgojem, 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dirty="0" smtClean="0"/>
              <a:t>obrazovanjem</a:t>
            </a:r>
            <a:r>
              <a:rPr lang="hr-HR" sz="2200" dirty="0"/>
              <a:t>, školovanjem i </a:t>
            </a:r>
            <a:r>
              <a:rPr lang="hr-HR" sz="2200" dirty="0" smtClean="0"/>
              <a:t>osposobljavanjem</a:t>
            </a:r>
            <a:br>
              <a:rPr lang="hr-HR" sz="2200" dirty="0" smtClean="0"/>
            </a:br>
            <a:r>
              <a:rPr lang="hr-HR" sz="2200" dirty="0" smtClean="0"/>
              <a:t> </a:t>
            </a:r>
            <a:r>
              <a:rPr lang="hr-HR" sz="2200" dirty="0"/>
              <a:t>djece, mladih i odraslih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86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hr-HR" sz="2800" dirty="0"/>
              <a:t>Stručne kompetencije pedagoga postižu se završavanjem DIPLOMSKE razine </a:t>
            </a:r>
            <a:r>
              <a:rPr lang="hr-HR" sz="2800" dirty="0" smtClean="0"/>
              <a:t>studija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782272"/>
          </a:xfrm>
        </p:spPr>
        <p:txBody>
          <a:bodyPr>
            <a:noAutofit/>
          </a:bodyPr>
          <a:lstStyle/>
          <a:p>
            <a:r>
              <a:rPr lang="vi-VN" sz="3200" dirty="0"/>
              <a:t>Uloga djelovanja pedagoga evidentna je u:</a:t>
            </a:r>
          </a:p>
          <a:p>
            <a:endParaRPr lang="vi-VN" sz="3200" dirty="0"/>
          </a:p>
          <a:p>
            <a:pPr lvl="1"/>
            <a:r>
              <a:rPr lang="vi-VN" sz="2800" dirty="0"/>
              <a:t> organizaciji, planiranju i programiranju rada škole,</a:t>
            </a:r>
          </a:p>
          <a:p>
            <a:pPr lvl="1"/>
            <a:r>
              <a:rPr lang="vi-VN" sz="2800" dirty="0"/>
              <a:t> didaktičko-metodičkom unapređenju nastavnog rada,</a:t>
            </a:r>
          </a:p>
          <a:p>
            <a:pPr lvl="1"/>
            <a:r>
              <a:rPr lang="vi-VN" sz="2800" dirty="0"/>
              <a:t> neposrednom praćenju nastavnog i odgojno-obrazovnog rada u školi i drugim odgojno-obrazovnim ustanovama,</a:t>
            </a:r>
          </a:p>
          <a:p>
            <a:pPr lvl="1"/>
            <a:r>
              <a:rPr lang="vi-VN" sz="2800" dirty="0"/>
              <a:t> permanentnom obrazovanju odgajatelja i nastavnika,</a:t>
            </a:r>
          </a:p>
          <a:p>
            <a:pPr lvl="1"/>
            <a:r>
              <a:rPr lang="vi-VN" sz="2800" dirty="0"/>
              <a:t> brizi o učiteljima i nastavnicima početnicima</a:t>
            </a:r>
            <a:r>
              <a:rPr lang="vi-VN" sz="2800" dirty="0" smtClean="0"/>
              <a:t>.</a:t>
            </a:r>
            <a:endParaRPr lang="vi-VN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1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Uloga djelovanja pedagoga evidentna je u</a:t>
            </a:r>
            <a:r>
              <a:rPr lang="pl-PL" dirty="0" smtClean="0"/>
              <a:t>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hr-HR" altLang="sr-Latn-RS" sz="2800" dirty="0"/>
              <a:t>savjetodavnom radu s roditeljima, učenicima i nastavnicima,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hr-HR" altLang="sr-Latn-RS" sz="2800" dirty="0"/>
              <a:t> suradnji s psiholozima, defektolozima i socijalnim radnicima,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hr-HR" altLang="sr-Latn-RS" sz="2800" dirty="0"/>
              <a:t> </a:t>
            </a:r>
            <a:r>
              <a:rPr lang="hr-HR" altLang="sr-Latn-RS" sz="2800" dirty="0" smtClean="0"/>
              <a:t>koordinaciji s državnim </a:t>
            </a:r>
            <a:r>
              <a:rPr lang="hr-HR" altLang="sr-Latn-RS" sz="2800" dirty="0"/>
              <a:t>i regionalnim ustanovama i nadležnim prosvjetnim službama relevantnima za rad odgojno-obrazovnih ustanova,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hr-HR" altLang="sr-Latn-RS" sz="2800" dirty="0"/>
              <a:t> praćenju i radu s djecom s poteškoćama u učenju i ponašanju.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3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Uloga djelovanja pedagoga evidentna je 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/>
              <a:t>praćenju i radu djece koja trebaju pomoć u različitim odgojno-obrazovnim situacijama (bježanje s nastave, izostanci s nastave, nasilje u školama, itd.),</a:t>
            </a:r>
          </a:p>
          <a:p>
            <a:r>
              <a:rPr lang="vi-VN" dirty="0"/>
              <a:t> kreiranju odgojno-obrazovnih programa koji poboljšavaju školsku i razrednu klimu,</a:t>
            </a:r>
          </a:p>
          <a:p>
            <a:r>
              <a:rPr lang="vi-VN" dirty="0"/>
              <a:t> poticanju nastavnika u prakticiranju odgojno-obrazovnih, didaktičkih i metodičkih inovacija i novih odgojno-obrazovnih tehnologija,</a:t>
            </a:r>
          </a:p>
          <a:p>
            <a:r>
              <a:rPr lang="vi-VN" dirty="0"/>
              <a:t> sveukupnoj humanizaciji odnosa u školi i zajedno s nastavnicima u kreiranju slobodnih aktivnosti učenika,</a:t>
            </a:r>
          </a:p>
          <a:p>
            <a:r>
              <a:rPr lang="vi-VN" dirty="0"/>
              <a:t> pomaganju učeniku i roditelju u rješavanju sukoba i međusobnom razumijevanju</a:t>
            </a: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15.prosinca 2015.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Otvoreni dan Sveučilišta u Zadru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9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168</TotalTime>
  <Words>565</Words>
  <Application>Microsoft Office PowerPoint</Application>
  <PresentationFormat>Prikaz na zaslonu (4:3)</PresentationFormat>
  <Paragraphs>76</Paragraphs>
  <Slides>13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Calibri</vt:lpstr>
      <vt:lpstr>Georgia</vt:lpstr>
      <vt:lpstr>Times New Roman</vt:lpstr>
      <vt:lpstr>Wingdings</vt:lpstr>
      <vt:lpstr>Wingdings 2</vt:lpstr>
      <vt:lpstr>Civic</vt:lpstr>
      <vt:lpstr>Fotografija Photo Editora</vt:lpstr>
      <vt:lpstr>Sveučilište u Zadru Odjel za pedagogiju</vt:lpstr>
      <vt:lpstr>Odjel za pedagogiju</vt:lpstr>
      <vt:lpstr>PowerPoint prezentacija</vt:lpstr>
      <vt:lpstr>Studij pedagogije na Sveučilištu u Zadru</vt:lpstr>
      <vt:lpstr>Pedagogija </vt:lpstr>
      <vt:lpstr>Pedagogija </vt:lpstr>
      <vt:lpstr>Stručne kompetencije pedagoga postižu se završavanjem DIPLOMSKE razine studija</vt:lpstr>
      <vt:lpstr>Uloga djelovanja pedagoga evidentna je u:</vt:lpstr>
      <vt:lpstr>Uloga djelovanja pedagoga evidentna je u:</vt:lpstr>
      <vt:lpstr>Uloga djelovanja pedagoga evidentna je u:</vt:lpstr>
      <vt:lpstr>Pedagogija </vt:lpstr>
      <vt:lpstr>Pedagogija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Sveučilište u Zadru Odjel za pedagogiju</dc:title>
  <dc:creator>Bernarda Palic</dc:creator>
  <cp:lastModifiedBy>mbuterinm@unizd.hr</cp:lastModifiedBy>
  <cp:revision>10</cp:revision>
  <dcterms:created xsi:type="dcterms:W3CDTF">2015-12-14T10:33:49Z</dcterms:created>
  <dcterms:modified xsi:type="dcterms:W3CDTF">2017-01-11T10:58:30Z</dcterms:modified>
</cp:coreProperties>
</file>